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17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98" r:id="rId3"/>
    <p:sldId id="305" r:id="rId4"/>
    <p:sldId id="309" r:id="rId5"/>
    <p:sldId id="313" r:id="rId6"/>
    <p:sldId id="308" r:id="rId7"/>
    <p:sldId id="312" r:id="rId8"/>
    <p:sldId id="271" r:id="rId9"/>
    <p:sldId id="31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1E34"/>
    <a:srgbClr val="F647A8"/>
    <a:srgbClr val="FFAAD5"/>
    <a:srgbClr val="D9D7D4"/>
    <a:srgbClr val="212745"/>
    <a:srgbClr val="5FADCE"/>
    <a:srgbClr val="8BA6DB"/>
    <a:srgbClr val="E69D76"/>
    <a:srgbClr val="D1DDF1"/>
    <a:srgbClr val="B57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/>
    <p:restoredTop sz="96966"/>
  </p:normalViewPr>
  <p:slideViewPr>
    <p:cSldViewPr snapToGrid="0">
      <p:cViewPr varScale="1">
        <p:scale>
          <a:sx n="154" d="100"/>
          <a:sy n="154" d="100"/>
        </p:scale>
        <p:origin x="224" y="208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B0FBA9-E6AF-F244-7A98-877CE26AA5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A73C9-CF08-544A-8FC0-8C823D3D65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23651-FBE1-B546-95F4-5028BAF16BE7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78450-13DA-D917-A212-F0B408C604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85847-4E43-9A46-9DD5-39806AD23E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ED6B4-B039-184F-A7EC-51D7E0828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12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21E31-0397-4347-AAE1-146FEF45CEA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BA414-3C2E-5445-9749-E5F8372BA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735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complete PSI </a:t>
            </a:r>
            <a:r>
              <a:rPr lang="en-US" dirty="0" err="1"/>
              <a:t>coldbox</a:t>
            </a:r>
            <a:r>
              <a:rPr lang="en-US" dirty="0"/>
              <a:t> consists of an outer aluminum box that contains all other components including the plastic enclosure, inside of which the modules will be tested.</a:t>
            </a:r>
          </a:p>
          <a:p>
            <a:r>
              <a:rPr lang="en-US" dirty="0"/>
              <a:t>We will focus on the details of the enclosure surface.</a:t>
            </a:r>
          </a:p>
        </p:txBody>
      </p:sp>
    </p:spTree>
    <p:extLst>
      <p:ext uri="{BB962C8B-B14F-4D97-AF65-F5344CB8AC3E}">
        <p14:creationId xmlns:p14="http://schemas.microsoft.com/office/powerpoint/2010/main" val="3837519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complete PSI </a:t>
            </a:r>
            <a:r>
              <a:rPr lang="en-US" dirty="0" err="1"/>
              <a:t>coldbox</a:t>
            </a:r>
            <a:r>
              <a:rPr lang="en-US" dirty="0"/>
              <a:t> consists of an outer aluminum box that contains all other components including the plastic enclosure, inside of which the modules will be tested.</a:t>
            </a:r>
          </a:p>
          <a:p>
            <a:r>
              <a:rPr lang="en-US" dirty="0"/>
              <a:t>We will focus on the details of the enclosure surface.</a:t>
            </a:r>
          </a:p>
        </p:txBody>
      </p:sp>
    </p:spTree>
    <p:extLst>
      <p:ext uri="{BB962C8B-B14F-4D97-AF65-F5344CB8AC3E}">
        <p14:creationId xmlns:p14="http://schemas.microsoft.com/office/powerpoint/2010/main" val="2849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complete PSI </a:t>
            </a:r>
            <a:r>
              <a:rPr lang="en-US" dirty="0" err="1"/>
              <a:t>coldbox</a:t>
            </a:r>
            <a:r>
              <a:rPr lang="en-US" dirty="0"/>
              <a:t> consists of an outer aluminum box that contains all other components including the plastic enclosure, inside of which the modules will be tested.</a:t>
            </a:r>
          </a:p>
          <a:p>
            <a:r>
              <a:rPr lang="en-US" dirty="0"/>
              <a:t>We will focus on the details of the enclosure surface.</a:t>
            </a:r>
          </a:p>
        </p:txBody>
      </p:sp>
    </p:spTree>
    <p:extLst>
      <p:ext uri="{BB962C8B-B14F-4D97-AF65-F5344CB8AC3E}">
        <p14:creationId xmlns:p14="http://schemas.microsoft.com/office/powerpoint/2010/main" val="496245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complete PSI </a:t>
            </a:r>
            <a:r>
              <a:rPr lang="en-US" dirty="0" err="1"/>
              <a:t>coldbox</a:t>
            </a:r>
            <a:r>
              <a:rPr lang="en-US" dirty="0"/>
              <a:t> consists of an outer aluminum box that contains all other components including the plastic enclosure, inside of which the modules will be tested.</a:t>
            </a:r>
          </a:p>
          <a:p>
            <a:r>
              <a:rPr lang="en-US" dirty="0"/>
              <a:t>We will focus on the details of the enclosure surface.</a:t>
            </a:r>
          </a:p>
        </p:txBody>
      </p:sp>
    </p:spTree>
    <p:extLst>
      <p:ext uri="{BB962C8B-B14F-4D97-AF65-F5344CB8AC3E}">
        <p14:creationId xmlns:p14="http://schemas.microsoft.com/office/powerpoint/2010/main" val="314391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complete PSI </a:t>
            </a:r>
            <a:r>
              <a:rPr lang="en-US" dirty="0" err="1"/>
              <a:t>coldbox</a:t>
            </a:r>
            <a:r>
              <a:rPr lang="en-US" dirty="0"/>
              <a:t> consists of an outer aluminum box that contains all other components including the plastic enclosure, inside of which the modules will be tested.</a:t>
            </a:r>
          </a:p>
          <a:p>
            <a:r>
              <a:rPr lang="en-US" dirty="0"/>
              <a:t>We will focus on the details of the enclosure surface.</a:t>
            </a:r>
          </a:p>
        </p:txBody>
      </p:sp>
    </p:spTree>
    <p:extLst>
      <p:ext uri="{BB962C8B-B14F-4D97-AF65-F5344CB8AC3E}">
        <p14:creationId xmlns:p14="http://schemas.microsoft.com/office/powerpoint/2010/main" val="3633788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complete PSI </a:t>
            </a:r>
            <a:r>
              <a:rPr lang="en-US" dirty="0" err="1"/>
              <a:t>coldbox</a:t>
            </a:r>
            <a:r>
              <a:rPr lang="en-US" dirty="0"/>
              <a:t> consists of an outer aluminum box that contains all other components including the plastic enclosure, inside of which the modules will be tested.</a:t>
            </a:r>
          </a:p>
          <a:p>
            <a:r>
              <a:rPr lang="en-US" dirty="0"/>
              <a:t>We will focus on the details of the enclosure surface.</a:t>
            </a:r>
          </a:p>
        </p:txBody>
      </p:sp>
    </p:spTree>
    <p:extLst>
      <p:ext uri="{BB962C8B-B14F-4D97-AF65-F5344CB8AC3E}">
        <p14:creationId xmlns:p14="http://schemas.microsoft.com/office/powerpoint/2010/main" val="86943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complete PSI </a:t>
            </a:r>
            <a:r>
              <a:rPr lang="en-US" dirty="0" err="1"/>
              <a:t>coldbox</a:t>
            </a:r>
            <a:r>
              <a:rPr lang="en-US" dirty="0"/>
              <a:t> consists of an outer aluminum box that contains all other components including the plastic enclosure, inside of which the modules will be tested.</a:t>
            </a:r>
          </a:p>
          <a:p>
            <a:r>
              <a:rPr lang="en-US" dirty="0"/>
              <a:t>We will focus on the details of the enclosure surface.</a:t>
            </a:r>
          </a:p>
        </p:txBody>
      </p:sp>
    </p:spTree>
    <p:extLst>
      <p:ext uri="{BB962C8B-B14F-4D97-AF65-F5344CB8AC3E}">
        <p14:creationId xmlns:p14="http://schemas.microsoft.com/office/powerpoint/2010/main" val="262421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30C5-6F46-8243-B52F-55A4176DB2F3}" type="datetime3">
              <a:rPr lang="en-US" smtClean="0"/>
              <a:t>11 July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Ricardo Escobar | rescob8@uic.edu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8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3434F-8D2B-3748-8CEA-7C613A096C78}" type="datetime3">
              <a:rPr lang="en-US" smtClean="0"/>
              <a:t>11 July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Ricardo Escobar | rescob8@uic.edu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3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BACF3-A71D-B648-BB12-5225DADE25A3}" type="datetime3">
              <a:rPr lang="en-US" smtClean="0"/>
              <a:t>11 July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Ricardo Escobar | rescob8@uic.edu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07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78C15-D902-4642-99DD-3B68DAD6F569}" type="datetime3">
              <a:rPr lang="en-US" smtClean="0"/>
              <a:t>11 July 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Ricardo Escobar | rescob8@uic.edu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635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5B831-46F3-ED4A-9369-14427C6FD5C8}" type="datetime3">
              <a:rPr lang="en-US" smtClean="0"/>
              <a:t>11 July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Ricardo Escobar | rescob8@uic.edu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88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50D90-3DC2-824A-98D8-000027D16112}" type="datetime3">
              <a:rPr lang="en-US" smtClean="0"/>
              <a:t>11 July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Ricardo Escobar | rescob8@uic.edu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7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E68D0-2B97-BF45-9E28-D022721554BD}" type="datetime3">
              <a:rPr lang="en-US" smtClean="0"/>
              <a:t>11 July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Ricardo Escobar | rescob8@uic.edu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9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63A5C-75AE-6248-8849-D52A63BDAF6C}" type="datetime3">
              <a:rPr lang="en-US" smtClean="0"/>
              <a:t>11 July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Ricardo Escobar | rescob8@uic.edu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3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04D0-2655-4E45-B4CE-3752AC50DCA5}" type="datetime3">
              <a:rPr lang="en-US" smtClean="0"/>
              <a:t>11 July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Ricardo Escobar | rescob8@uic.edu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0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BB889-DF8A-E743-BEA1-BEEC5A8AA614}" type="datetime3">
              <a:rPr lang="en-US" smtClean="0"/>
              <a:t>11 July 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Ricardo Escobar | rescob8@uic.edu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3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AD5B-9A8D-724A-B5E3-B00A461C9A69}" type="datetime3">
              <a:rPr lang="en-US" smtClean="0"/>
              <a:t>11 July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Ricardo Escobar | rescob8@uic.edu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6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DE619-4351-B84A-8A0F-B9995C33EC1B}" type="datetime3">
              <a:rPr lang="en-US" smtClean="0"/>
              <a:t>11 July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Ricardo Escobar | rescob8@uic.edu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7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28C9A-7C1A-5542-9969-EB24A92F61EC}" type="datetime3">
              <a:rPr lang="en-US" smtClean="0"/>
              <a:t>11 July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Ricardo Escobar | rescob8@uic.edu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4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945084A-AFF2-5A4C-A6CC-A11A644E383F}" type="datetime3">
              <a:rPr lang="en-US" smtClean="0"/>
              <a:t>11 July 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Ricardo Escobar | rescob8@uic.edu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5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Ricardo Escobar | rescob8@uic.edu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8139079-39B6-5448-B5DE-9648EA1999C0}" type="datetime3">
              <a:rPr lang="en-US" smtClean="0"/>
              <a:t>11 July 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05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  <p:sldLayoutId id="2147484182" r:id="rId12"/>
    <p:sldLayoutId id="2147484183" r:id="rId13"/>
    <p:sldLayoutId id="2147484184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1E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F916-5318-A0C8-04C0-B1B0C0AC5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239" y="1424614"/>
            <a:ext cx="11356144" cy="3145855"/>
          </a:xfrm>
        </p:spPr>
        <p:txBody>
          <a:bodyPr anchor="ctr">
            <a:norm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</a:rPr>
              <a:t>Crosstalk Studies for</a:t>
            </a:r>
            <a:br>
              <a:rPr lang="en-US" sz="8800" dirty="0">
                <a:solidFill>
                  <a:srgbClr val="FFFFFF"/>
                </a:solidFill>
              </a:rPr>
            </a:br>
            <a:r>
              <a:rPr lang="en-US" sz="8800" dirty="0">
                <a:solidFill>
                  <a:srgbClr val="FFFFFF"/>
                </a:solidFill>
              </a:rPr>
              <a:t>RH0026</a:t>
            </a:r>
            <a:endParaRPr lang="en-US" sz="88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B91D8-DB9D-457A-8F32-CAE6A016B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175" y="5211271"/>
            <a:ext cx="11183026" cy="1281604"/>
          </a:xfrm>
        </p:spPr>
        <p:txBody>
          <a:bodyPr anchor="ctr">
            <a:normAutofit/>
          </a:bodyPr>
          <a:lstStyle/>
          <a:p>
            <a:pPr algn="ctr"/>
            <a:r>
              <a:rPr lang="en-US" sz="2200" u="sng" dirty="0">
                <a:solidFill>
                  <a:srgbClr val="FFFFFF"/>
                </a:solidFill>
              </a:rPr>
              <a:t>Ricardo Escobar</a:t>
            </a:r>
            <a:r>
              <a:rPr lang="en-US" sz="2200" dirty="0">
                <a:solidFill>
                  <a:srgbClr val="FFFFFF"/>
                </a:solidFill>
              </a:rPr>
              <a:t>, Anatoly Evdokimov, Cecilia E. Gerber, Beren Ozek, Titas Roy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14AF09-0452-C854-BFEC-E20076E1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57470" y="6492875"/>
            <a:ext cx="1334530" cy="365125"/>
          </a:xfrm>
        </p:spPr>
        <p:txBody>
          <a:bodyPr/>
          <a:lstStyle/>
          <a:p>
            <a:fld id="{43569357-A2FB-8844-9176-E8E5AF6134D4}" type="datetime3">
              <a:rPr lang="en-US" sz="1050" smtClean="0"/>
              <a:t>11 July 2024</a:t>
            </a:fld>
            <a:endParaRPr lang="en-US" sz="105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8A2E51E-D1CE-62C0-BFE1-C65D7A9C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816241" cy="365125"/>
          </a:xfrm>
        </p:spPr>
        <p:txBody>
          <a:bodyPr/>
          <a:lstStyle/>
          <a:p>
            <a:r>
              <a:rPr lang="en-US" sz="1050" dirty="0"/>
              <a:t>Ricardo Escobar | rescob8@uic.edu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66AB53-B97F-84F8-F84C-B8983FF6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" cy="1143000"/>
          </a:xfrm>
          <a:prstGeom prst="rect">
            <a:avLst/>
          </a:prstGeom>
        </p:spPr>
      </p:pic>
      <p:pic>
        <p:nvPicPr>
          <p:cNvPr id="12" name="Picture 11" descr="A red circle with white letters&#10;&#10;Description automatically generated">
            <a:extLst>
              <a:ext uri="{FF2B5EF4-FFF2-40B4-BE49-F238E27FC236}">
                <a16:creationId xmlns:a16="http://schemas.microsoft.com/office/drawing/2014/main" id="{5FEC3B1B-4208-3CB0-6311-10ED1BD3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144" y="0"/>
            <a:ext cx="1135856" cy="1143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6FDE32-DFFC-CBD4-85CA-C9499FC27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4923" y="6367401"/>
            <a:ext cx="1062155" cy="490599"/>
          </a:xfrm>
        </p:spPr>
        <p:txBody>
          <a:bodyPr/>
          <a:lstStyle/>
          <a:p>
            <a:pPr algn="ctr"/>
            <a:fld id="{73B850FF-6169-4056-8077-06FFA93A5366}" type="slidenum">
              <a:rPr lang="en-US" smtClean="0"/>
              <a:pPr algn="ctr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3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BF0D-4CD4-C507-86B9-9E251D50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17C56A4-A1AE-5EDA-1EDC-D151C143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816241" cy="365125"/>
          </a:xfrm>
        </p:spPr>
        <p:txBody>
          <a:bodyPr/>
          <a:lstStyle/>
          <a:p>
            <a:r>
              <a:rPr lang="en-US" sz="1050" dirty="0"/>
              <a:t>Ricardo Escobar | rescob8@uic.edu</a:t>
            </a:r>
          </a:p>
        </p:txBody>
      </p:sp>
      <p:pic>
        <p:nvPicPr>
          <p:cNvPr id="12" name="Picture 11" descr="A red circle with white letters&#10;&#10;Description automatically generated">
            <a:extLst>
              <a:ext uri="{FF2B5EF4-FFF2-40B4-BE49-F238E27FC236}">
                <a16:creationId xmlns:a16="http://schemas.microsoft.com/office/drawing/2014/main" id="{10AA8973-CD4A-7992-FFD8-C1D604F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315" y="0"/>
            <a:ext cx="908685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D53F8-5DA2-A251-B10A-95EB4DCA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3619"/>
            <a:ext cx="10571998" cy="492443"/>
          </a:xfrm>
        </p:spPr>
        <p:txBody>
          <a:bodyPr lIns="0" tIns="0" rIns="0" bIns="0">
            <a:spAutoFit/>
          </a:bodyPr>
          <a:lstStyle/>
          <a:p>
            <a:r>
              <a:rPr lang="en-US" sz="3200" dirty="0"/>
              <a:t>RH0026: CROCv1/HPK - </a:t>
            </a:r>
            <a:r>
              <a:rPr lang="en-US" sz="3200" dirty="0" err="1"/>
              <a:t>Micross</a:t>
            </a:r>
            <a:r>
              <a:rPr lang="en-US" sz="3200" dirty="0"/>
              <a:t> T-Micro - prod. @ CUA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8EF0C4-F380-11D2-66C5-CAE926DE9890}"/>
              </a:ext>
            </a:extLst>
          </p:cNvPr>
          <p:cNvCxnSpPr>
            <a:cxnSpLocks/>
          </p:cNvCxnSpPr>
          <p:nvPr/>
        </p:nvCxnSpPr>
        <p:spPr>
          <a:xfrm>
            <a:off x="228600" y="640009"/>
            <a:ext cx="1092608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5">
            <a:extLst>
              <a:ext uri="{FF2B5EF4-FFF2-40B4-BE49-F238E27FC236}">
                <a16:creationId xmlns:a16="http://schemas.microsoft.com/office/drawing/2014/main" id="{A76F358E-FEAA-4C51-A9D4-9B0B7B10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5708" y="6492875"/>
            <a:ext cx="1326292" cy="365125"/>
          </a:xfrm>
        </p:spPr>
        <p:txBody>
          <a:bodyPr/>
          <a:lstStyle/>
          <a:p>
            <a:fld id="{0B0618DA-6E6F-434A-8EA3-AD8F08DA89A5}" type="datetime3">
              <a:rPr lang="en-US" sz="1050" smtClean="0"/>
              <a:t>11 July 2024</a:t>
            </a:fld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A94D8D-6470-52DE-D840-9863751201A4}"/>
              </a:ext>
            </a:extLst>
          </p:cNvPr>
          <p:cNvSpPr txBox="1"/>
          <p:nvPr/>
        </p:nvSpPr>
        <p:spPr>
          <a:xfrm>
            <a:off x="228600" y="713610"/>
            <a:ext cx="11834769" cy="778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Module data from Purdue </a:t>
            </a:r>
            <a:r>
              <a:rPr lang="en-US" dirty="0" err="1"/>
              <a:t>db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Initial </a:t>
            </a:r>
            <a:r>
              <a:rPr lang="en-US" dirty="0" err="1"/>
              <a:t>QuickTest</a:t>
            </a:r>
            <a:r>
              <a:rPr lang="en-US" dirty="0"/>
              <a:t> results:</a:t>
            </a:r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8B0234CD-4CB9-CC09-3CE7-A2A4BBCF2A93}"/>
              </a:ext>
            </a:extLst>
          </p:cNvPr>
          <p:cNvSpPr txBox="1">
            <a:spLocks/>
          </p:cNvSpPr>
          <p:nvPr/>
        </p:nvSpPr>
        <p:spPr>
          <a:xfrm>
            <a:off x="5564923" y="6367401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3B850FF-6169-4056-8077-06FFA93A5366}" type="slidenum">
              <a:rPr lang="en-US" smtClean="0">
                <a:solidFill>
                  <a:schemeClr val="accent4"/>
                </a:solidFill>
              </a:rPr>
              <a:pPr algn="ctr"/>
              <a:t>1</a:t>
            </a:fld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26117-C750-8FF4-4D63-6E1B38DDE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647" y="732877"/>
            <a:ext cx="3574027" cy="116626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08A166E-9DCB-20DC-8FE7-F714360CD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47" y="3096440"/>
            <a:ext cx="3313617" cy="224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701048-BB7B-7EEC-9094-F315E4D4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886" y="3084020"/>
            <a:ext cx="3313617" cy="224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0BC214-8610-995E-7CF6-381DAE534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25" y="2527782"/>
            <a:ext cx="4478228" cy="358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73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BF0D-4CD4-C507-86B9-9E251D50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17C56A4-A1AE-5EDA-1EDC-D151C143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816241" cy="365125"/>
          </a:xfrm>
        </p:spPr>
        <p:txBody>
          <a:bodyPr/>
          <a:lstStyle/>
          <a:p>
            <a:r>
              <a:rPr lang="en-US" sz="1050" dirty="0"/>
              <a:t>Ricardo Escobar | rescob8@uic.edu</a:t>
            </a:r>
          </a:p>
        </p:txBody>
      </p:sp>
      <p:pic>
        <p:nvPicPr>
          <p:cNvPr id="12" name="Picture 11" descr="A red circle with white letters&#10;&#10;Description automatically generated">
            <a:extLst>
              <a:ext uri="{FF2B5EF4-FFF2-40B4-BE49-F238E27FC236}">
                <a16:creationId xmlns:a16="http://schemas.microsoft.com/office/drawing/2014/main" id="{10AA8973-CD4A-7992-FFD8-C1D604F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315" y="0"/>
            <a:ext cx="908685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D53F8-5DA2-A251-B10A-95EB4DCA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3617"/>
            <a:ext cx="10571998" cy="492443"/>
          </a:xfrm>
        </p:spPr>
        <p:txBody>
          <a:bodyPr lIns="0" tIns="0" rIns="0" bIns="0">
            <a:spAutoFit/>
          </a:bodyPr>
          <a:lstStyle/>
          <a:p>
            <a:r>
              <a:rPr lang="en-US" sz="3200" dirty="0"/>
              <a:t>RH0026: CROCv1/HPK - </a:t>
            </a:r>
            <a:r>
              <a:rPr lang="en-US" sz="3200" dirty="0" err="1"/>
              <a:t>Micross</a:t>
            </a:r>
            <a:r>
              <a:rPr lang="en-US" sz="3200" dirty="0"/>
              <a:t> T-Micro - test. @ UIC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8EF0C4-F380-11D2-66C5-CAE926DE9890}"/>
              </a:ext>
            </a:extLst>
          </p:cNvPr>
          <p:cNvCxnSpPr>
            <a:cxnSpLocks/>
          </p:cNvCxnSpPr>
          <p:nvPr/>
        </p:nvCxnSpPr>
        <p:spPr>
          <a:xfrm>
            <a:off x="228600" y="640009"/>
            <a:ext cx="1092608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5">
            <a:extLst>
              <a:ext uri="{FF2B5EF4-FFF2-40B4-BE49-F238E27FC236}">
                <a16:creationId xmlns:a16="http://schemas.microsoft.com/office/drawing/2014/main" id="{A76F358E-FEAA-4C51-A9D4-9B0B7B10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5708" y="6492875"/>
            <a:ext cx="1326292" cy="365125"/>
          </a:xfrm>
        </p:spPr>
        <p:txBody>
          <a:bodyPr/>
          <a:lstStyle/>
          <a:p>
            <a:fld id="{0B0618DA-6E6F-434A-8EA3-AD8F08DA89A5}" type="datetime3">
              <a:rPr lang="en-US" sz="1050" smtClean="0"/>
              <a:t>11 July 2024</a:t>
            </a:fld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A94D8D-6470-52DE-D840-9863751201A4}"/>
              </a:ext>
            </a:extLst>
          </p:cNvPr>
          <p:cNvSpPr txBox="1"/>
          <p:nvPr/>
        </p:nvSpPr>
        <p:spPr>
          <a:xfrm>
            <a:off x="228600" y="713610"/>
            <a:ext cx="11834769" cy="1193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Module received sealed with desiccant.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 inspection showed no obvious signs of damage during transport.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QuickTest</a:t>
            </a:r>
            <a:r>
              <a:rPr lang="en-US" dirty="0"/>
              <a:t> and Tuning (1k e</a:t>
            </a:r>
            <a:r>
              <a:rPr lang="en-US" baseline="30000" dirty="0"/>
              <a:t>-</a:t>
            </a:r>
            <a:r>
              <a:rPr lang="en-US" dirty="0"/>
              <a:t>) performed at 10% RH and 0°C set temp. using UIC Coldbox and OSU GUI:</a:t>
            </a:r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8B0234CD-4CB9-CC09-3CE7-A2A4BBCF2A93}"/>
              </a:ext>
            </a:extLst>
          </p:cNvPr>
          <p:cNvSpPr txBox="1">
            <a:spLocks/>
          </p:cNvSpPr>
          <p:nvPr/>
        </p:nvSpPr>
        <p:spPr>
          <a:xfrm>
            <a:off x="5564923" y="6367401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3B850FF-6169-4056-8077-06FFA93A5366}" type="slidenum">
              <a:rPr lang="en-US" smtClean="0">
                <a:solidFill>
                  <a:schemeClr val="accent4"/>
                </a:solidFill>
              </a:rPr>
              <a:pPr algn="ctr"/>
              <a:t>2</a:t>
            </a:fld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4" name="Picture 13" descr="A plastic bag with a circuit board inside&#10;&#10;Description automatically generated">
            <a:extLst>
              <a:ext uri="{FF2B5EF4-FFF2-40B4-BE49-F238E27FC236}">
                <a16:creationId xmlns:a16="http://schemas.microsoft.com/office/drawing/2014/main" id="{32886014-5417-48AB-9DB7-7974EB2CD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374" b="23913"/>
          <a:stretch/>
        </p:blipFill>
        <p:spPr>
          <a:xfrm>
            <a:off x="8621485" y="678561"/>
            <a:ext cx="2050877" cy="887723"/>
          </a:xfrm>
          <a:prstGeom prst="rect">
            <a:avLst/>
          </a:prstGeom>
        </p:spPr>
      </p:pic>
      <p:pic>
        <p:nvPicPr>
          <p:cNvPr id="17" name="Picture 1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663CEF6-86D3-B238-5E01-373C18A78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904172"/>
            <a:ext cx="3720011" cy="972276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A2C6F31E-0F25-FDC1-2B2D-78BD66F3E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161" y="2103226"/>
            <a:ext cx="7772400" cy="2169041"/>
          </a:xfrm>
          <a:prstGeom prst="rect">
            <a:avLst/>
          </a:prstGeom>
        </p:spPr>
      </p:pic>
      <p:pic>
        <p:nvPicPr>
          <p:cNvPr id="21" name="Picture 20" descr="A screen shot of a graph&#10;&#10;Description automatically generated">
            <a:extLst>
              <a:ext uri="{FF2B5EF4-FFF2-40B4-BE49-F238E27FC236}">
                <a16:creationId xmlns:a16="http://schemas.microsoft.com/office/drawing/2014/main" id="{BEBC8E51-A7A5-033C-1E0E-B012E3EA0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103226"/>
            <a:ext cx="3720012" cy="2089797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31ECA06C-57BF-8565-9BA3-50F4AC3221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9161" y="4288995"/>
            <a:ext cx="7772400" cy="220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4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BF0D-4CD4-C507-86B9-9E251D50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17C56A4-A1AE-5EDA-1EDC-D151C143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816241" cy="365125"/>
          </a:xfrm>
        </p:spPr>
        <p:txBody>
          <a:bodyPr/>
          <a:lstStyle/>
          <a:p>
            <a:r>
              <a:rPr lang="en-US" sz="1050" dirty="0"/>
              <a:t>Ricardo Escobar | rescob8@uic.edu</a:t>
            </a:r>
          </a:p>
        </p:txBody>
      </p:sp>
      <p:pic>
        <p:nvPicPr>
          <p:cNvPr id="12" name="Picture 11" descr="A red circle with white letters&#10;&#10;Description automatically generated">
            <a:extLst>
              <a:ext uri="{FF2B5EF4-FFF2-40B4-BE49-F238E27FC236}">
                <a16:creationId xmlns:a16="http://schemas.microsoft.com/office/drawing/2014/main" id="{10AA8973-CD4A-7992-FFD8-C1D604F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315" y="0"/>
            <a:ext cx="908685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D53F8-5DA2-A251-B10A-95EB4DCA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3617"/>
            <a:ext cx="10571998" cy="492443"/>
          </a:xfrm>
        </p:spPr>
        <p:txBody>
          <a:bodyPr lIns="0" tIns="0" rIns="0" bIns="0">
            <a:spAutoFit/>
          </a:bodyPr>
          <a:lstStyle/>
          <a:p>
            <a:r>
              <a:rPr lang="en-US" sz="3200" dirty="0"/>
              <a:t>RH0026: CROCv1/HPK - </a:t>
            </a:r>
            <a:r>
              <a:rPr lang="en-US" sz="3200" dirty="0" err="1"/>
              <a:t>Micross</a:t>
            </a:r>
            <a:r>
              <a:rPr lang="en-US" sz="3200" dirty="0"/>
              <a:t> T-Micro – X-ray test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8EF0C4-F380-11D2-66C5-CAE926DE9890}"/>
              </a:ext>
            </a:extLst>
          </p:cNvPr>
          <p:cNvCxnSpPr>
            <a:cxnSpLocks/>
          </p:cNvCxnSpPr>
          <p:nvPr/>
        </p:nvCxnSpPr>
        <p:spPr>
          <a:xfrm>
            <a:off x="228600" y="640009"/>
            <a:ext cx="1092608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5">
            <a:extLst>
              <a:ext uri="{FF2B5EF4-FFF2-40B4-BE49-F238E27FC236}">
                <a16:creationId xmlns:a16="http://schemas.microsoft.com/office/drawing/2014/main" id="{A76F358E-FEAA-4C51-A9D4-9B0B7B10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5708" y="6492875"/>
            <a:ext cx="1326292" cy="365125"/>
          </a:xfrm>
        </p:spPr>
        <p:txBody>
          <a:bodyPr/>
          <a:lstStyle/>
          <a:p>
            <a:fld id="{0B0618DA-6E6F-434A-8EA3-AD8F08DA89A5}" type="datetime3">
              <a:rPr lang="en-US" sz="1050" smtClean="0"/>
              <a:t>11 July 2024</a:t>
            </a:fld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A94D8D-6470-52DE-D840-9863751201A4}"/>
              </a:ext>
            </a:extLst>
          </p:cNvPr>
          <p:cNvSpPr txBox="1"/>
          <p:nvPr/>
        </p:nvSpPr>
        <p:spPr>
          <a:xfrm>
            <a:off x="228600" y="713610"/>
            <a:ext cx="9958199" cy="1193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Module Parameters: LV = 1.80 V, 4.5 A; HV = -80 V, -0.1 </a:t>
            </a:r>
            <a:r>
              <a:rPr lang="el-GR" dirty="0"/>
              <a:t>μ</a:t>
            </a:r>
            <a:r>
              <a:rPr lang="en-US" dirty="0"/>
              <a:t>A </a:t>
            </a:r>
            <a:r>
              <a:rPr lang="en-US" dirty="0">
                <a:sym typeface="Wingdings" pitchFamily="2" charset="2"/>
              </a:rPr>
              <a:t> -1.9 </a:t>
            </a:r>
            <a:r>
              <a:rPr lang="en-US" dirty="0" err="1">
                <a:sym typeface="Wingdings" pitchFamily="2" charset="2"/>
              </a:rPr>
              <a:t>μA</a:t>
            </a:r>
            <a:r>
              <a:rPr lang="en-US" dirty="0">
                <a:sym typeface="Wingdings" pitchFamily="2" charset="2"/>
              </a:rPr>
              <a:t> with </a:t>
            </a:r>
            <a:r>
              <a:rPr lang="en-US" dirty="0" err="1">
                <a:sym typeface="Wingdings" pitchFamily="2" charset="2"/>
              </a:rPr>
              <a:t>xray</a:t>
            </a:r>
            <a:r>
              <a:rPr lang="en-US" dirty="0">
                <a:sym typeface="Wingdings" pitchFamily="2" charset="2"/>
              </a:rPr>
              <a:t>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Xray Parameters: 40 kV, 0.8 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~30 min. Occupancy scan seems to have reached edges of both chips.</a:t>
            </a:r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8B0234CD-4CB9-CC09-3CE7-A2A4BBCF2A93}"/>
              </a:ext>
            </a:extLst>
          </p:cNvPr>
          <p:cNvSpPr txBox="1">
            <a:spLocks/>
          </p:cNvSpPr>
          <p:nvPr/>
        </p:nvSpPr>
        <p:spPr>
          <a:xfrm>
            <a:off x="5564923" y="6367401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3B850FF-6169-4056-8077-06FFA93A5366}" type="slidenum">
              <a:rPr lang="en-US" smtClean="0">
                <a:solidFill>
                  <a:schemeClr val="accent4"/>
                </a:solidFill>
              </a:rPr>
              <a:pPr algn="ctr"/>
              <a:t>3</a:t>
            </a:fld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32F87C-B856-5FB0-B389-0366FD9B85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04" t="9792" r="9934" b="9929"/>
          <a:stretch/>
        </p:blipFill>
        <p:spPr>
          <a:xfrm flipV="1">
            <a:off x="3170126" y="3089637"/>
            <a:ext cx="3123521" cy="21305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22712A-B335-66B0-2CAE-2F2F1ABD26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49" t="9963" r="9976" b="9950"/>
          <a:stretch/>
        </p:blipFill>
        <p:spPr>
          <a:xfrm flipV="1">
            <a:off x="46008" y="3083332"/>
            <a:ext cx="3123691" cy="2130552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25BCD3E-1F87-0B79-048C-52C8AE3C2A7A}"/>
              </a:ext>
            </a:extLst>
          </p:cNvPr>
          <p:cNvSpPr/>
          <p:nvPr/>
        </p:nvSpPr>
        <p:spPr>
          <a:xfrm>
            <a:off x="11122233" y="344500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8FDA2BD-3DA6-D593-FAD2-03A745C2AE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1000"/>
                    </a14:imgEffect>
                  </a14:imgLayer>
                </a14:imgProps>
              </a:ext>
            </a:extLst>
          </a:blip>
          <a:srcRect l="20307" t="27262" r="1943" b="28589"/>
          <a:stretch/>
        </p:blipFill>
        <p:spPr>
          <a:xfrm rot="10800000">
            <a:off x="6413795" y="2989842"/>
            <a:ext cx="5695494" cy="2425519"/>
          </a:xfrm>
          <a:prstGeom prst="rect">
            <a:avLst/>
          </a:prstGeom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279A0940-B63B-CF75-AEAA-00B2F162F355}"/>
              </a:ext>
            </a:extLst>
          </p:cNvPr>
          <p:cNvSpPr/>
          <p:nvPr/>
        </p:nvSpPr>
        <p:spPr>
          <a:xfrm rot="10800000">
            <a:off x="6627078" y="3092447"/>
            <a:ext cx="2704673" cy="2133037"/>
          </a:xfrm>
          <a:prstGeom prst="parallelogram">
            <a:avLst>
              <a:gd name="adj" fmla="val 0"/>
            </a:avLst>
          </a:prstGeom>
          <a:solidFill>
            <a:schemeClr val="tx1">
              <a:alpha val="9993"/>
            </a:schemeClr>
          </a:solidFill>
          <a:ln w="6350">
            <a:solidFill>
              <a:srgbClr val="F647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1C41D-E425-4350-78EA-0C5A85D37AE9}"/>
              </a:ext>
            </a:extLst>
          </p:cNvPr>
          <p:cNvSpPr txBox="1"/>
          <p:nvPr/>
        </p:nvSpPr>
        <p:spPr>
          <a:xfrm>
            <a:off x="7721695" y="2474168"/>
            <a:ext cx="515439" cy="48256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647A8"/>
                </a:solidFill>
              </a:rPr>
              <a:t>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9D77DA-1CE7-BF3F-2BE1-224D22D4AC24}"/>
              </a:ext>
            </a:extLst>
          </p:cNvPr>
          <p:cNvSpPr txBox="1"/>
          <p:nvPr/>
        </p:nvSpPr>
        <p:spPr>
          <a:xfrm>
            <a:off x="10426795" y="2474168"/>
            <a:ext cx="515439" cy="48256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647A8"/>
                </a:solidFill>
              </a:rPr>
              <a:t>13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E74D802-8DF2-BA34-0942-D218F7A308D2}"/>
              </a:ext>
            </a:extLst>
          </p:cNvPr>
          <p:cNvSpPr/>
          <p:nvPr/>
        </p:nvSpPr>
        <p:spPr>
          <a:xfrm rot="10800000">
            <a:off x="9332178" y="3092449"/>
            <a:ext cx="2704673" cy="2133035"/>
          </a:xfrm>
          <a:prstGeom prst="parallelogram">
            <a:avLst>
              <a:gd name="adj" fmla="val 0"/>
            </a:avLst>
          </a:prstGeom>
          <a:solidFill>
            <a:schemeClr val="tx1">
              <a:alpha val="9993"/>
            </a:schemeClr>
          </a:solidFill>
          <a:ln w="6350">
            <a:solidFill>
              <a:srgbClr val="F647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14A73E-CBB6-9794-E73F-97589E213C45}"/>
              </a:ext>
            </a:extLst>
          </p:cNvPr>
          <p:cNvSpPr txBox="1"/>
          <p:nvPr/>
        </p:nvSpPr>
        <p:spPr>
          <a:xfrm>
            <a:off x="1346708" y="2474168"/>
            <a:ext cx="515439" cy="5629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F647A8"/>
                </a:solidFill>
              </a:rPr>
              <a:t>12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F34943-47AD-BCB7-65B3-196C038127D3}"/>
              </a:ext>
            </a:extLst>
          </p:cNvPr>
          <p:cNvSpPr txBox="1"/>
          <p:nvPr/>
        </p:nvSpPr>
        <p:spPr>
          <a:xfrm>
            <a:off x="4466887" y="2474168"/>
            <a:ext cx="515439" cy="5629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F647A8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90540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BF0D-4CD4-C507-86B9-9E251D50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17C56A4-A1AE-5EDA-1EDC-D151C143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816241" cy="365125"/>
          </a:xfrm>
        </p:spPr>
        <p:txBody>
          <a:bodyPr/>
          <a:lstStyle/>
          <a:p>
            <a:r>
              <a:rPr lang="en-US" sz="1050" dirty="0"/>
              <a:t>Ricardo Escobar | rescob8@uic.edu</a:t>
            </a:r>
          </a:p>
        </p:txBody>
      </p:sp>
      <p:pic>
        <p:nvPicPr>
          <p:cNvPr id="12" name="Picture 11" descr="A red circle with white letters&#10;&#10;Description automatically generated">
            <a:extLst>
              <a:ext uri="{FF2B5EF4-FFF2-40B4-BE49-F238E27FC236}">
                <a16:creationId xmlns:a16="http://schemas.microsoft.com/office/drawing/2014/main" id="{10AA8973-CD4A-7992-FFD8-C1D604F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315" y="0"/>
            <a:ext cx="908685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D53F8-5DA2-A251-B10A-95EB4DCA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3617"/>
            <a:ext cx="10571998" cy="492443"/>
          </a:xfrm>
        </p:spPr>
        <p:txBody>
          <a:bodyPr lIns="0" tIns="0" rIns="0" bIns="0">
            <a:spAutoFit/>
          </a:bodyPr>
          <a:lstStyle/>
          <a:p>
            <a:r>
              <a:rPr lang="en-US" sz="3200" dirty="0"/>
              <a:t>RH0026: CROCv1/HPK - </a:t>
            </a:r>
            <a:r>
              <a:rPr lang="en-US" sz="3200" dirty="0" err="1"/>
              <a:t>Micross</a:t>
            </a:r>
            <a:r>
              <a:rPr lang="en-US" sz="3200" dirty="0"/>
              <a:t> T-Micro – X-ray test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8EF0C4-F380-11D2-66C5-CAE926DE9890}"/>
              </a:ext>
            </a:extLst>
          </p:cNvPr>
          <p:cNvCxnSpPr>
            <a:cxnSpLocks/>
          </p:cNvCxnSpPr>
          <p:nvPr/>
        </p:nvCxnSpPr>
        <p:spPr>
          <a:xfrm>
            <a:off x="228600" y="640009"/>
            <a:ext cx="1092608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5">
            <a:extLst>
              <a:ext uri="{FF2B5EF4-FFF2-40B4-BE49-F238E27FC236}">
                <a16:creationId xmlns:a16="http://schemas.microsoft.com/office/drawing/2014/main" id="{A76F358E-FEAA-4C51-A9D4-9B0B7B10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5708" y="6492875"/>
            <a:ext cx="1326292" cy="365125"/>
          </a:xfrm>
        </p:spPr>
        <p:txBody>
          <a:bodyPr/>
          <a:lstStyle/>
          <a:p>
            <a:fld id="{0B0618DA-6E6F-434A-8EA3-AD8F08DA89A5}" type="datetime3">
              <a:rPr lang="en-US" sz="1050" smtClean="0"/>
              <a:t>11 July 2024</a:t>
            </a:fld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A94D8D-6470-52DE-D840-9863751201A4}"/>
              </a:ext>
            </a:extLst>
          </p:cNvPr>
          <p:cNvSpPr txBox="1"/>
          <p:nvPr/>
        </p:nvSpPr>
        <p:spPr>
          <a:xfrm>
            <a:off x="228600" y="713610"/>
            <a:ext cx="9958199" cy="1193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Module Parameters: LV = 1.80 V, 4.5 A; HV = -80 V, -0.1 </a:t>
            </a:r>
            <a:r>
              <a:rPr lang="el-GR" dirty="0"/>
              <a:t>μ</a:t>
            </a:r>
            <a:r>
              <a:rPr lang="en-US" dirty="0"/>
              <a:t>A </a:t>
            </a:r>
            <a:r>
              <a:rPr lang="en-US" dirty="0">
                <a:sym typeface="Wingdings" pitchFamily="2" charset="2"/>
              </a:rPr>
              <a:t> -1.9 </a:t>
            </a:r>
            <a:r>
              <a:rPr lang="en-US" dirty="0" err="1">
                <a:sym typeface="Wingdings" pitchFamily="2" charset="2"/>
              </a:rPr>
              <a:t>μA</a:t>
            </a:r>
            <a:r>
              <a:rPr lang="en-US" dirty="0">
                <a:sym typeface="Wingdings" pitchFamily="2" charset="2"/>
              </a:rPr>
              <a:t> with </a:t>
            </a:r>
            <a:r>
              <a:rPr lang="en-US" dirty="0" err="1">
                <a:sym typeface="Wingdings" pitchFamily="2" charset="2"/>
              </a:rPr>
              <a:t>xray</a:t>
            </a:r>
            <a:r>
              <a:rPr lang="en-US" dirty="0">
                <a:sym typeface="Wingdings" pitchFamily="2" charset="2"/>
              </a:rPr>
              <a:t>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Xray Parameters: 40 kV, 0.8 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~30 min. Occupancy scan shows large empty spot near center of module.</a:t>
            </a:r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8B0234CD-4CB9-CC09-3CE7-A2A4BBCF2A93}"/>
              </a:ext>
            </a:extLst>
          </p:cNvPr>
          <p:cNvSpPr txBox="1">
            <a:spLocks/>
          </p:cNvSpPr>
          <p:nvPr/>
        </p:nvSpPr>
        <p:spPr>
          <a:xfrm>
            <a:off x="5564923" y="6367401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3B850FF-6169-4056-8077-06FFA93A5366}" type="slidenum">
              <a:rPr lang="en-US" smtClean="0">
                <a:solidFill>
                  <a:schemeClr val="accent4"/>
                </a:solidFill>
              </a:rPr>
              <a:pPr algn="ctr"/>
              <a:t>4</a:t>
            </a:fld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CC8D9C64-C0EE-8A4C-115A-5B5BC21051C9}"/>
              </a:ext>
            </a:extLst>
          </p:cNvPr>
          <p:cNvSpPr/>
          <p:nvPr/>
        </p:nvSpPr>
        <p:spPr>
          <a:xfrm>
            <a:off x="11122233" y="344500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32F87C-B856-5FB0-B389-0366FD9B85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17" t="10008" r="9920" b="9910"/>
          <a:stretch/>
        </p:blipFill>
        <p:spPr>
          <a:xfrm flipV="1">
            <a:off x="3162846" y="3095945"/>
            <a:ext cx="3123521" cy="2130552"/>
          </a:xfrm>
          <a:prstGeom prst="rect">
            <a:avLst/>
          </a:prstGeom>
        </p:spPr>
      </p:pic>
      <p:pic>
        <p:nvPicPr>
          <p:cNvPr id="4" name="Picture 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7139CD9-56FD-349F-B089-B94DB1486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1000"/>
                    </a14:imgEffect>
                  </a14:imgLayer>
                </a14:imgProps>
              </a:ext>
            </a:extLst>
          </a:blip>
          <a:srcRect l="20307" t="27262" r="1943" b="28589"/>
          <a:stretch/>
        </p:blipFill>
        <p:spPr>
          <a:xfrm rot="10800000">
            <a:off x="6413795" y="2989842"/>
            <a:ext cx="5695494" cy="2425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22712A-B335-66B0-2CAE-2F2F1ABD26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26" t="9744" r="9923" b="9914"/>
          <a:stretch/>
        </p:blipFill>
        <p:spPr>
          <a:xfrm flipV="1">
            <a:off x="46008" y="3089637"/>
            <a:ext cx="3116838" cy="2130552"/>
          </a:xfrm>
          <a:prstGeom prst="rect">
            <a:avLst/>
          </a:prstGeom>
        </p:spPr>
      </p:pic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CEAD7A9-C2FE-BFF4-3825-1FE59233B127}"/>
              </a:ext>
            </a:extLst>
          </p:cNvPr>
          <p:cNvSpPr/>
          <p:nvPr/>
        </p:nvSpPr>
        <p:spPr>
          <a:xfrm rot="10800000">
            <a:off x="6627078" y="3092447"/>
            <a:ext cx="2704673" cy="2133037"/>
          </a:xfrm>
          <a:prstGeom prst="parallelogram">
            <a:avLst>
              <a:gd name="adj" fmla="val 0"/>
            </a:avLst>
          </a:prstGeom>
          <a:solidFill>
            <a:schemeClr val="tx1">
              <a:alpha val="9993"/>
            </a:schemeClr>
          </a:solidFill>
          <a:ln w="6350">
            <a:solidFill>
              <a:srgbClr val="F647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8E46D3-904B-1DEB-9BB8-94CC8C778042}"/>
              </a:ext>
            </a:extLst>
          </p:cNvPr>
          <p:cNvSpPr txBox="1"/>
          <p:nvPr/>
        </p:nvSpPr>
        <p:spPr>
          <a:xfrm>
            <a:off x="1346708" y="2474168"/>
            <a:ext cx="515439" cy="5629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F647A8"/>
                </a:solidFill>
              </a:rPr>
              <a:t>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634F0F-CC7E-F03E-3B93-CC0F471CF56B}"/>
              </a:ext>
            </a:extLst>
          </p:cNvPr>
          <p:cNvSpPr txBox="1"/>
          <p:nvPr/>
        </p:nvSpPr>
        <p:spPr>
          <a:xfrm>
            <a:off x="4466887" y="2474168"/>
            <a:ext cx="515439" cy="5629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F647A8"/>
                </a:solidFill>
              </a:rPr>
              <a:t>13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F4E096-EEA7-E638-7FF2-A5B9DD38E525}"/>
              </a:ext>
            </a:extLst>
          </p:cNvPr>
          <p:cNvSpPr txBox="1"/>
          <p:nvPr/>
        </p:nvSpPr>
        <p:spPr>
          <a:xfrm>
            <a:off x="7721695" y="2474168"/>
            <a:ext cx="515439" cy="48256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647A8"/>
                </a:solidFill>
              </a:rPr>
              <a:t>12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B8F6B4-213E-A000-CB0A-7CAB54FD522B}"/>
              </a:ext>
            </a:extLst>
          </p:cNvPr>
          <p:cNvSpPr txBox="1"/>
          <p:nvPr/>
        </p:nvSpPr>
        <p:spPr>
          <a:xfrm>
            <a:off x="10426795" y="2474168"/>
            <a:ext cx="515439" cy="48256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647A8"/>
                </a:solidFill>
              </a:rPr>
              <a:t>13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B249602C-20E2-8F14-0D11-78A3A21E4598}"/>
              </a:ext>
            </a:extLst>
          </p:cNvPr>
          <p:cNvSpPr/>
          <p:nvPr/>
        </p:nvSpPr>
        <p:spPr>
          <a:xfrm rot="10800000">
            <a:off x="9332178" y="3092449"/>
            <a:ext cx="2704673" cy="2133035"/>
          </a:xfrm>
          <a:prstGeom prst="parallelogram">
            <a:avLst>
              <a:gd name="adj" fmla="val 0"/>
            </a:avLst>
          </a:prstGeom>
          <a:solidFill>
            <a:schemeClr val="tx1">
              <a:alpha val="9993"/>
            </a:schemeClr>
          </a:solidFill>
          <a:ln w="6350">
            <a:solidFill>
              <a:srgbClr val="F647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7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BF0D-4CD4-C507-86B9-9E251D50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17C56A4-A1AE-5EDA-1EDC-D151C143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816241" cy="365125"/>
          </a:xfrm>
        </p:spPr>
        <p:txBody>
          <a:bodyPr/>
          <a:lstStyle/>
          <a:p>
            <a:r>
              <a:rPr lang="en-US" sz="1050" dirty="0"/>
              <a:t>Ricardo Escobar | rescob8@uic.edu</a:t>
            </a:r>
          </a:p>
        </p:txBody>
      </p:sp>
      <p:pic>
        <p:nvPicPr>
          <p:cNvPr id="12" name="Picture 11" descr="A red circle with white letters&#10;&#10;Description automatically generated">
            <a:extLst>
              <a:ext uri="{FF2B5EF4-FFF2-40B4-BE49-F238E27FC236}">
                <a16:creationId xmlns:a16="http://schemas.microsoft.com/office/drawing/2014/main" id="{10AA8973-CD4A-7992-FFD8-C1D604F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315" y="0"/>
            <a:ext cx="908685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D53F8-5DA2-A251-B10A-95EB4DCA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3617"/>
            <a:ext cx="10571998" cy="492443"/>
          </a:xfrm>
        </p:spPr>
        <p:txBody>
          <a:bodyPr lIns="0" tIns="0" rIns="0" bIns="0">
            <a:spAutoFit/>
          </a:bodyPr>
          <a:lstStyle/>
          <a:p>
            <a:r>
              <a:rPr lang="en-US" sz="3200" dirty="0"/>
              <a:t>RH0026: CROCv1/HPK - </a:t>
            </a:r>
            <a:r>
              <a:rPr lang="en-US" sz="3200" dirty="0" err="1"/>
              <a:t>Micross</a:t>
            </a:r>
            <a:r>
              <a:rPr lang="en-US" sz="3200" dirty="0"/>
              <a:t> T-Micro – X-ray test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8EF0C4-F380-11D2-66C5-CAE926DE9890}"/>
              </a:ext>
            </a:extLst>
          </p:cNvPr>
          <p:cNvCxnSpPr>
            <a:cxnSpLocks/>
          </p:cNvCxnSpPr>
          <p:nvPr/>
        </p:nvCxnSpPr>
        <p:spPr>
          <a:xfrm>
            <a:off x="228600" y="640009"/>
            <a:ext cx="1092608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5">
            <a:extLst>
              <a:ext uri="{FF2B5EF4-FFF2-40B4-BE49-F238E27FC236}">
                <a16:creationId xmlns:a16="http://schemas.microsoft.com/office/drawing/2014/main" id="{A76F358E-FEAA-4C51-A9D4-9B0B7B10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5708" y="6492875"/>
            <a:ext cx="1326292" cy="365125"/>
          </a:xfrm>
        </p:spPr>
        <p:txBody>
          <a:bodyPr/>
          <a:lstStyle/>
          <a:p>
            <a:fld id="{0B0618DA-6E6F-434A-8EA3-AD8F08DA89A5}" type="datetime3">
              <a:rPr lang="en-US" sz="1050" smtClean="0"/>
              <a:t>11 July 2024</a:t>
            </a:fld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A94D8D-6470-52DE-D840-9863751201A4}"/>
              </a:ext>
            </a:extLst>
          </p:cNvPr>
          <p:cNvSpPr txBox="1"/>
          <p:nvPr/>
        </p:nvSpPr>
        <p:spPr>
          <a:xfrm>
            <a:off x="228600" y="713610"/>
            <a:ext cx="11834769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Definition of a Missing Bumps a pixel (not masked by </a:t>
            </a:r>
            <a:r>
              <a:rPr lang="en-US" dirty="0" err="1"/>
              <a:t>Pixelalive</a:t>
            </a:r>
            <a:r>
              <a:rPr lang="en-US" dirty="0"/>
              <a:t>) with </a:t>
            </a:r>
            <a:r>
              <a:rPr lang="en-US" b="1" dirty="0"/>
              <a:t>no hits at all</a:t>
            </a:r>
            <a:r>
              <a:rPr lang="en-US" dirty="0"/>
              <a:t>. </a:t>
            </a:r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8B0234CD-4CB9-CC09-3CE7-A2A4BBCF2A93}"/>
              </a:ext>
            </a:extLst>
          </p:cNvPr>
          <p:cNvSpPr txBox="1">
            <a:spLocks/>
          </p:cNvSpPr>
          <p:nvPr/>
        </p:nvSpPr>
        <p:spPr>
          <a:xfrm>
            <a:off x="5564923" y="6367401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3B850FF-6169-4056-8077-06FFA93A5366}" type="slidenum">
              <a:rPr lang="en-US" smtClean="0">
                <a:solidFill>
                  <a:schemeClr val="accent4"/>
                </a:solidFill>
              </a:rPr>
              <a:pPr algn="ctr"/>
              <a:t>5</a:t>
            </a:fld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41343-9952-E137-E015-879F89334286}"/>
              </a:ext>
            </a:extLst>
          </p:cNvPr>
          <p:cNvSpPr txBox="1"/>
          <p:nvPr/>
        </p:nvSpPr>
        <p:spPr>
          <a:xfrm>
            <a:off x="11283314" y="931950"/>
            <a:ext cx="9086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/>
              <a:t>thank you </a:t>
            </a:r>
          </a:p>
          <a:p>
            <a:pPr algn="ctr"/>
            <a:r>
              <a:rPr lang="en-US" sz="1000" dirty="0"/>
              <a:t>Massimiliano!</a:t>
            </a:r>
          </a:p>
        </p:txBody>
      </p:sp>
      <p:pic>
        <p:nvPicPr>
          <p:cNvPr id="5" name="Picture 4" descr="A graph with a yellow and purple color&#10;&#10;Description automatically generated with medium confidence">
            <a:extLst>
              <a:ext uri="{FF2B5EF4-FFF2-40B4-BE49-F238E27FC236}">
                <a16:creationId xmlns:a16="http://schemas.microsoft.com/office/drawing/2014/main" id="{7516FEA5-073F-4BE8-5480-33E8D93BF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530" y="1350443"/>
            <a:ext cx="3404530" cy="2553397"/>
          </a:xfrm>
          <a:prstGeom prst="rect">
            <a:avLst/>
          </a:prstGeom>
        </p:spPr>
      </p:pic>
      <p:pic>
        <p:nvPicPr>
          <p:cNvPr id="7" name="Picture 6" descr="A yellow rectangular graph with a rainbow colored line&#10;&#10;Description automatically generated with medium confidence">
            <a:extLst>
              <a:ext uri="{FF2B5EF4-FFF2-40B4-BE49-F238E27FC236}">
                <a16:creationId xmlns:a16="http://schemas.microsoft.com/office/drawing/2014/main" id="{AF378DD8-0DB5-3532-7F20-3CD2E3AC8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940" y="1350443"/>
            <a:ext cx="3404530" cy="2553397"/>
          </a:xfrm>
          <a:prstGeom prst="rect">
            <a:avLst/>
          </a:prstGeom>
        </p:spPr>
      </p:pic>
      <p:pic>
        <p:nvPicPr>
          <p:cNvPr id="16" name="Picture 15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FB08E718-E944-3CA7-3D01-5FF6D33CE8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530" y="4065209"/>
            <a:ext cx="3399597" cy="2427666"/>
          </a:xfrm>
          <a:prstGeom prst="rect">
            <a:avLst/>
          </a:prstGeom>
        </p:spPr>
      </p:pic>
      <p:pic>
        <p:nvPicPr>
          <p:cNvPr id="18" name="Picture 17" descr="A graph with red lines&#10;&#10;Description automatically generated">
            <a:extLst>
              <a:ext uri="{FF2B5EF4-FFF2-40B4-BE49-F238E27FC236}">
                <a16:creationId xmlns:a16="http://schemas.microsoft.com/office/drawing/2014/main" id="{E8A388F6-3DF1-5216-6537-07F675C00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873" y="4065208"/>
            <a:ext cx="3399597" cy="242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BF0D-4CD4-C507-86B9-9E251D50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17C56A4-A1AE-5EDA-1EDC-D151C143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816241" cy="365125"/>
          </a:xfrm>
        </p:spPr>
        <p:txBody>
          <a:bodyPr/>
          <a:lstStyle/>
          <a:p>
            <a:r>
              <a:rPr lang="en-US" sz="1050" dirty="0"/>
              <a:t>Ricardo Escobar | rescob8@uic.edu</a:t>
            </a:r>
          </a:p>
        </p:txBody>
      </p:sp>
      <p:pic>
        <p:nvPicPr>
          <p:cNvPr id="12" name="Picture 11" descr="A red circle with white letters&#10;&#10;Description automatically generated">
            <a:extLst>
              <a:ext uri="{FF2B5EF4-FFF2-40B4-BE49-F238E27FC236}">
                <a16:creationId xmlns:a16="http://schemas.microsoft.com/office/drawing/2014/main" id="{10AA8973-CD4A-7992-FFD8-C1D604F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315" y="0"/>
            <a:ext cx="908685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D53F8-5DA2-A251-B10A-95EB4DCA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3617"/>
            <a:ext cx="10571998" cy="492443"/>
          </a:xfrm>
        </p:spPr>
        <p:txBody>
          <a:bodyPr lIns="0" tIns="0" rIns="0" bIns="0">
            <a:spAutoFit/>
          </a:bodyPr>
          <a:lstStyle/>
          <a:p>
            <a:r>
              <a:rPr lang="en-US" sz="3200" dirty="0"/>
              <a:t>RH0026: CROCv1/HPK - </a:t>
            </a:r>
            <a:r>
              <a:rPr lang="en-US" sz="3200" dirty="0" err="1"/>
              <a:t>Micross</a:t>
            </a:r>
            <a:r>
              <a:rPr lang="en-US" sz="3200" dirty="0"/>
              <a:t> T-Micro – X-ray test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8EF0C4-F380-11D2-66C5-CAE926DE9890}"/>
              </a:ext>
            </a:extLst>
          </p:cNvPr>
          <p:cNvCxnSpPr>
            <a:cxnSpLocks/>
          </p:cNvCxnSpPr>
          <p:nvPr/>
        </p:nvCxnSpPr>
        <p:spPr>
          <a:xfrm>
            <a:off x="228600" y="640009"/>
            <a:ext cx="1092608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5">
            <a:extLst>
              <a:ext uri="{FF2B5EF4-FFF2-40B4-BE49-F238E27FC236}">
                <a16:creationId xmlns:a16="http://schemas.microsoft.com/office/drawing/2014/main" id="{A76F358E-FEAA-4C51-A9D4-9B0B7B10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5708" y="6492875"/>
            <a:ext cx="1326292" cy="365125"/>
          </a:xfrm>
        </p:spPr>
        <p:txBody>
          <a:bodyPr/>
          <a:lstStyle/>
          <a:p>
            <a:fld id="{0B0618DA-6E6F-434A-8EA3-AD8F08DA89A5}" type="datetime3">
              <a:rPr lang="en-US" sz="1050" smtClean="0"/>
              <a:t>11 July 2024</a:t>
            </a:fld>
            <a:endParaRPr 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A94D8D-6470-52DE-D840-9863751201A4}"/>
              </a:ext>
            </a:extLst>
          </p:cNvPr>
          <p:cNvSpPr txBox="1"/>
          <p:nvPr/>
        </p:nvSpPr>
        <p:spPr>
          <a:xfrm>
            <a:off x="228600" y="713610"/>
            <a:ext cx="11834769" cy="362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Definition of a Missing Bumps a pixel (not masked by </a:t>
            </a:r>
            <a:r>
              <a:rPr lang="en-US" dirty="0" err="1"/>
              <a:t>Pixelalive</a:t>
            </a:r>
            <a:r>
              <a:rPr lang="en-US" dirty="0"/>
              <a:t>) with </a:t>
            </a:r>
            <a:r>
              <a:rPr lang="en-US" b="1" dirty="0"/>
              <a:t>no hits at all</a:t>
            </a:r>
            <a:r>
              <a:rPr lang="en-US" dirty="0"/>
              <a:t>. </a:t>
            </a:r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8B0234CD-4CB9-CC09-3CE7-A2A4BBCF2A93}"/>
              </a:ext>
            </a:extLst>
          </p:cNvPr>
          <p:cNvSpPr txBox="1">
            <a:spLocks/>
          </p:cNvSpPr>
          <p:nvPr/>
        </p:nvSpPr>
        <p:spPr>
          <a:xfrm>
            <a:off x="5564923" y="6367401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3B850FF-6169-4056-8077-06FFA93A5366}" type="slidenum">
              <a:rPr lang="en-US" smtClean="0">
                <a:solidFill>
                  <a:schemeClr val="accent4"/>
                </a:solidFill>
              </a:rPr>
              <a:pPr algn="ctr"/>
              <a:t>6</a:t>
            </a:fld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FE128-443F-CD23-927B-33F67244B029}"/>
              </a:ext>
            </a:extLst>
          </p:cNvPr>
          <p:cNvSpPr txBox="1"/>
          <p:nvPr/>
        </p:nvSpPr>
        <p:spPr>
          <a:xfrm>
            <a:off x="2130098" y="1532208"/>
            <a:ext cx="2017039" cy="1193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/>
              <a:t>chip12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74604 (51.49%)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missing bumps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BD9821-4321-64B7-83A9-91F4C8754F62}"/>
              </a:ext>
            </a:extLst>
          </p:cNvPr>
          <p:cNvSpPr txBox="1"/>
          <p:nvPr/>
        </p:nvSpPr>
        <p:spPr>
          <a:xfrm>
            <a:off x="8044865" y="1532208"/>
            <a:ext cx="2017039" cy="1193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/>
              <a:t>chip13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1034 (0.71%)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missing bumps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39B908-110C-7A78-970B-5750A8C7697B}"/>
              </a:ext>
            </a:extLst>
          </p:cNvPr>
          <p:cNvGrpSpPr/>
          <p:nvPr/>
        </p:nvGrpSpPr>
        <p:grpSpPr>
          <a:xfrm>
            <a:off x="300280" y="2931112"/>
            <a:ext cx="11589996" cy="3274479"/>
            <a:chOff x="2244195" y="3275202"/>
            <a:chExt cx="7702166" cy="2176066"/>
          </a:xfrm>
        </p:grpSpPr>
        <p:pic>
          <p:nvPicPr>
            <p:cNvPr id="16" name="Picture 1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1A420BD9-F7A6-4402-5158-709F4512E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4195" y="3275203"/>
              <a:ext cx="3771847" cy="2176065"/>
            </a:xfrm>
            <a:prstGeom prst="rect">
              <a:avLst/>
            </a:prstGeom>
          </p:spPr>
        </p:pic>
        <p:pic>
          <p:nvPicPr>
            <p:cNvPr id="18" name="Picture 17" descr="A screenshot of a graph&#10;&#10;Description automatically generated">
              <a:extLst>
                <a:ext uri="{FF2B5EF4-FFF2-40B4-BE49-F238E27FC236}">
                  <a16:creationId xmlns:a16="http://schemas.microsoft.com/office/drawing/2014/main" id="{CA112AFC-8F53-5E78-4A1C-F5C4C1382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4514" y="3275202"/>
              <a:ext cx="3771847" cy="2176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34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DF5145-C005-E873-C602-519A9823E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83B86778-E117-2872-9497-6E4BAA13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816241" cy="365125"/>
          </a:xfrm>
        </p:spPr>
        <p:txBody>
          <a:bodyPr/>
          <a:lstStyle/>
          <a:p>
            <a:r>
              <a:rPr lang="en-US" sz="1050" dirty="0"/>
              <a:t>Ricardo Escobar | rescob8@uic.edu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E8E90B0A-194E-994E-922A-0AF53D2B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64923" y="6367401"/>
            <a:ext cx="1062155" cy="49059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EOF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53CF6A-E036-F3A1-C863-ED7726ABBE8A}"/>
              </a:ext>
            </a:extLst>
          </p:cNvPr>
          <p:cNvSpPr txBox="1">
            <a:spLocks/>
          </p:cNvSpPr>
          <p:nvPr/>
        </p:nvSpPr>
        <p:spPr>
          <a:xfrm>
            <a:off x="1143000" y="410124"/>
            <a:ext cx="9896622" cy="146575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88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36E80-0B2E-1EBB-8FC5-3B287A0A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" cy="1143000"/>
          </a:xfrm>
          <a:prstGeom prst="rect">
            <a:avLst/>
          </a:prstGeom>
        </p:spPr>
      </p:pic>
      <p:pic>
        <p:nvPicPr>
          <p:cNvPr id="6" name="Picture 5" descr="A red circle with white letters&#10;&#10;Description automatically generated">
            <a:extLst>
              <a:ext uri="{FF2B5EF4-FFF2-40B4-BE49-F238E27FC236}">
                <a16:creationId xmlns:a16="http://schemas.microsoft.com/office/drawing/2014/main" id="{FF45E4DF-8836-1442-0DEB-2931A8DE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144" y="0"/>
            <a:ext cx="1135856" cy="1143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C8A27A0-A136-36F8-4A86-F548326B53C1}"/>
              </a:ext>
            </a:extLst>
          </p:cNvPr>
          <p:cNvSpPr txBox="1">
            <a:spLocks/>
          </p:cNvSpPr>
          <p:nvPr/>
        </p:nvSpPr>
        <p:spPr>
          <a:xfrm>
            <a:off x="810001" y="905426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Thank You</a:t>
            </a:r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C0B3A1C0-B71B-D61B-D616-9697944E8E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5708" y="6492875"/>
            <a:ext cx="1326292" cy="365125"/>
          </a:xfrm>
        </p:spPr>
        <p:txBody>
          <a:bodyPr/>
          <a:lstStyle/>
          <a:p>
            <a:fld id="{7E821C53-FCC4-644A-BBF4-78C75FC756DE}" type="datetime3">
              <a:rPr lang="en-US" sz="1050" smtClean="0"/>
              <a:t>11 July 2024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6656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EBF0D-4CD4-C507-86B9-9E251D50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17C56A4-A1AE-5EDA-1EDC-D151C143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816241" cy="365125"/>
          </a:xfrm>
        </p:spPr>
        <p:txBody>
          <a:bodyPr/>
          <a:lstStyle/>
          <a:p>
            <a:r>
              <a:rPr lang="en-US" sz="1050" dirty="0"/>
              <a:t>Ricardo Escobar | rescob8@uic.edu</a:t>
            </a:r>
          </a:p>
        </p:txBody>
      </p:sp>
      <p:pic>
        <p:nvPicPr>
          <p:cNvPr id="12" name="Picture 11" descr="A red circle with white letters&#10;&#10;Description automatically generated">
            <a:extLst>
              <a:ext uri="{FF2B5EF4-FFF2-40B4-BE49-F238E27FC236}">
                <a16:creationId xmlns:a16="http://schemas.microsoft.com/office/drawing/2014/main" id="{10AA8973-CD4A-7992-FFD8-C1D604F4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315" y="0"/>
            <a:ext cx="908685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DD53F8-5DA2-A251-B10A-95EB4DCA9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3617"/>
            <a:ext cx="10571998" cy="492443"/>
          </a:xfrm>
        </p:spPr>
        <p:txBody>
          <a:bodyPr lIns="0" tIns="0" rIns="0" bIns="0">
            <a:spAutoFit/>
          </a:bodyPr>
          <a:lstStyle/>
          <a:p>
            <a:r>
              <a:rPr lang="en-US" sz="3200" dirty="0"/>
              <a:t>RH0026: CROCv1/HPK - </a:t>
            </a:r>
            <a:r>
              <a:rPr lang="en-US" sz="3200" dirty="0" err="1"/>
              <a:t>Micross</a:t>
            </a:r>
            <a:r>
              <a:rPr lang="en-US" sz="3200" dirty="0"/>
              <a:t> T-Micro – X-ray test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8EF0C4-F380-11D2-66C5-CAE926DE9890}"/>
              </a:ext>
            </a:extLst>
          </p:cNvPr>
          <p:cNvCxnSpPr>
            <a:cxnSpLocks/>
          </p:cNvCxnSpPr>
          <p:nvPr/>
        </p:nvCxnSpPr>
        <p:spPr>
          <a:xfrm>
            <a:off x="228600" y="640009"/>
            <a:ext cx="1092608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ate Placeholder 5">
            <a:extLst>
              <a:ext uri="{FF2B5EF4-FFF2-40B4-BE49-F238E27FC236}">
                <a16:creationId xmlns:a16="http://schemas.microsoft.com/office/drawing/2014/main" id="{A76F358E-FEAA-4C51-A9D4-9B0B7B10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5708" y="6492875"/>
            <a:ext cx="1326292" cy="365125"/>
          </a:xfrm>
        </p:spPr>
        <p:txBody>
          <a:bodyPr/>
          <a:lstStyle/>
          <a:p>
            <a:fld id="{0B0618DA-6E6F-434A-8EA3-AD8F08DA89A5}" type="datetime3">
              <a:rPr lang="en-US" sz="1050" smtClean="0"/>
              <a:t>11 July 2024</a:t>
            </a:fld>
            <a:endParaRPr lang="en-US" sz="1050" dirty="0"/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8B0234CD-4CB9-CC09-3CE7-A2A4BBCF2A93}"/>
              </a:ext>
            </a:extLst>
          </p:cNvPr>
          <p:cNvSpPr txBox="1">
            <a:spLocks/>
          </p:cNvSpPr>
          <p:nvPr/>
        </p:nvSpPr>
        <p:spPr>
          <a:xfrm>
            <a:off x="5564923" y="6367401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73B850FF-6169-4056-8077-06FFA93A5366}" type="slidenum">
              <a:rPr lang="en-US" smtClean="0">
                <a:solidFill>
                  <a:schemeClr val="accent4"/>
                </a:solidFill>
              </a:rPr>
              <a:pPr algn="ctr"/>
              <a:t>8</a:t>
            </a:fld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9EB9F2-51CC-EC55-66A3-1F96AEF2D82F}"/>
              </a:ext>
            </a:extLst>
          </p:cNvPr>
          <p:cNvGrpSpPr/>
          <p:nvPr/>
        </p:nvGrpSpPr>
        <p:grpSpPr>
          <a:xfrm>
            <a:off x="332329" y="1158668"/>
            <a:ext cx="5623058" cy="1923234"/>
            <a:chOff x="46008" y="1016758"/>
            <a:chExt cx="6247639" cy="21368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32F87C-B856-5FB0-B389-0366FD9B8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04" t="9792" r="9934" b="9929"/>
            <a:stretch/>
          </p:blipFill>
          <p:spPr>
            <a:xfrm flipV="1">
              <a:off x="3170126" y="1023063"/>
              <a:ext cx="3123521" cy="21305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422712A-B335-66B0-2CAE-2F2F1ABD2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949" t="9963" r="9976" b="9950"/>
            <a:stretch/>
          </p:blipFill>
          <p:spPr>
            <a:xfrm flipV="1">
              <a:off x="46008" y="1016758"/>
              <a:ext cx="3123691" cy="213055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9A72FF-7929-A0B5-D0A1-208FC38085AA}"/>
              </a:ext>
            </a:extLst>
          </p:cNvPr>
          <p:cNvGrpSpPr/>
          <p:nvPr/>
        </p:nvGrpSpPr>
        <p:grpSpPr>
          <a:xfrm>
            <a:off x="6236615" y="869370"/>
            <a:ext cx="5653661" cy="2407704"/>
            <a:chOff x="6236615" y="923268"/>
            <a:chExt cx="5695494" cy="242551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25BCD3E-1F87-0B79-048C-52C8AE3C2A7A}"/>
                </a:ext>
              </a:extLst>
            </p:cNvPr>
            <p:cNvSpPr/>
            <p:nvPr/>
          </p:nvSpPr>
          <p:spPr>
            <a:xfrm>
              <a:off x="10945053" y="1378429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close up of a circuit board&#10;&#10;Description automatically generated">
              <a:extLst>
                <a:ext uri="{FF2B5EF4-FFF2-40B4-BE49-F238E27FC236}">
                  <a16:creationId xmlns:a16="http://schemas.microsoft.com/office/drawing/2014/main" id="{38FDA2BD-3DA6-D593-FAD2-03A745C2A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1000"/>
                      </a14:imgEffect>
                    </a14:imgLayer>
                  </a14:imgProps>
                </a:ext>
              </a:extLst>
            </a:blip>
            <a:srcRect l="20307" t="27262" r="1943" b="28589"/>
            <a:stretch/>
          </p:blipFill>
          <p:spPr>
            <a:xfrm rot="10800000">
              <a:off x="6236615" y="923268"/>
              <a:ext cx="5695494" cy="2425519"/>
            </a:xfrm>
            <a:prstGeom prst="rect">
              <a:avLst/>
            </a:prstGeom>
          </p:spPr>
        </p:pic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279A0940-B63B-CF75-AEAA-00B2F162F355}"/>
                </a:ext>
              </a:extLst>
            </p:cNvPr>
            <p:cNvSpPr/>
            <p:nvPr/>
          </p:nvSpPr>
          <p:spPr>
            <a:xfrm rot="10800000">
              <a:off x="6449898" y="1025873"/>
              <a:ext cx="2704673" cy="2133037"/>
            </a:xfrm>
            <a:prstGeom prst="parallelogram">
              <a:avLst>
                <a:gd name="adj" fmla="val 0"/>
              </a:avLst>
            </a:prstGeom>
            <a:solidFill>
              <a:schemeClr val="tx1">
                <a:alpha val="9993"/>
              </a:schemeClr>
            </a:solidFill>
            <a:ln w="6350">
              <a:solidFill>
                <a:srgbClr val="F647A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1E74D802-8DF2-BA34-0942-D218F7A308D2}"/>
                </a:ext>
              </a:extLst>
            </p:cNvPr>
            <p:cNvSpPr/>
            <p:nvPr/>
          </p:nvSpPr>
          <p:spPr>
            <a:xfrm rot="10800000">
              <a:off x="9154998" y="1025875"/>
              <a:ext cx="2704673" cy="2133035"/>
            </a:xfrm>
            <a:prstGeom prst="parallelogram">
              <a:avLst>
                <a:gd name="adj" fmla="val 0"/>
              </a:avLst>
            </a:prstGeom>
            <a:solidFill>
              <a:schemeClr val="tx1">
                <a:alpha val="9993"/>
              </a:schemeClr>
            </a:solidFill>
            <a:ln w="6350">
              <a:solidFill>
                <a:srgbClr val="F647A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BE058A-49AF-12EE-11F8-50883FD5E88A}"/>
              </a:ext>
            </a:extLst>
          </p:cNvPr>
          <p:cNvGrpSpPr/>
          <p:nvPr/>
        </p:nvGrpSpPr>
        <p:grpSpPr>
          <a:xfrm>
            <a:off x="300280" y="3356292"/>
            <a:ext cx="11589996" cy="3274479"/>
            <a:chOff x="2244195" y="3275202"/>
            <a:chExt cx="7702166" cy="2176066"/>
          </a:xfrm>
        </p:grpSpPr>
        <p:pic>
          <p:nvPicPr>
            <p:cNvPr id="16" name="Picture 1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6D0DF53D-1A3E-E8E0-97CE-CD9E514B2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44195" y="3275203"/>
              <a:ext cx="3771847" cy="2176065"/>
            </a:xfrm>
            <a:prstGeom prst="rect">
              <a:avLst/>
            </a:prstGeom>
          </p:spPr>
        </p:pic>
        <p:pic>
          <p:nvPicPr>
            <p:cNvPr id="17" name="Picture 1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29D6F9AC-F275-EF41-A650-DD788D7C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74514" y="3275202"/>
              <a:ext cx="3771847" cy="2176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717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UIC presentations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1D2A5E"/>
      </a:accent1>
      <a:accent2>
        <a:srgbClr val="0090BD"/>
      </a:accent2>
      <a:accent3>
        <a:srgbClr val="2DBEF2"/>
      </a:accent3>
      <a:accent4>
        <a:srgbClr val="EFEEE5"/>
      </a:accent4>
      <a:accent5>
        <a:srgbClr val="57595B"/>
      </a:accent5>
      <a:accent6>
        <a:srgbClr val="D42132"/>
      </a:accent6>
      <a:hlink>
        <a:srgbClr val="007FFF"/>
      </a:hlink>
      <a:folHlink>
        <a:srgbClr val="032D5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{CD1635E4-5092-674D-B6D0-4037CCEA67FA}tf10001121_mac</Template>
  <TotalTime>10014</TotalTime>
  <Words>693</Words>
  <Application>Microsoft Macintosh PowerPoint</Application>
  <PresentationFormat>Widescreen</PresentationFormat>
  <Paragraphs>80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Wingdings 2</vt:lpstr>
      <vt:lpstr>Quotable</vt:lpstr>
      <vt:lpstr>Crosstalk Studies for RH0026</vt:lpstr>
      <vt:lpstr>RH0026: CROCv1/HPK - Micross T-Micro - prod. @ CUA</vt:lpstr>
      <vt:lpstr>RH0026: CROCv1/HPK - Micross T-Micro - test. @ UIC</vt:lpstr>
      <vt:lpstr>RH0026: CROCv1/HPK - Micross T-Micro – X-ray test</vt:lpstr>
      <vt:lpstr>RH0026: CROCv1/HPK - Micross T-Micro – X-ray test</vt:lpstr>
      <vt:lpstr>RH0026: CROCv1/HPK - Micross T-Micro – X-ray test</vt:lpstr>
      <vt:lpstr>RH0026: CROCv1/HPK - Micross T-Micro – X-ray test</vt:lpstr>
      <vt:lpstr>PowerPoint Presentation</vt:lpstr>
      <vt:lpstr>RH0026: CROCv1/HPK - Micross T-Micro – X-ray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TFPX PSI Coldbox </dc:title>
  <dc:creator>Escobar Franco, Ricardo Jesus</dc:creator>
  <cp:lastModifiedBy>Escobar Franco, Ricardo Jesus</cp:lastModifiedBy>
  <cp:revision>57</cp:revision>
  <dcterms:created xsi:type="dcterms:W3CDTF">2024-02-09T06:34:30Z</dcterms:created>
  <dcterms:modified xsi:type="dcterms:W3CDTF">2024-07-12T04:21:33Z</dcterms:modified>
</cp:coreProperties>
</file>